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76" r:id="rId28"/>
    <p:sldId id="277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4" r:id="rId38"/>
    <p:sldId id="293" r:id="rId39"/>
    <p:sldId id="291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0EBD-6B9F-49A4-AB21-473AB4072B3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39E2-EFF8-47B4-BF63-93EF09F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6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0EBD-6B9F-49A4-AB21-473AB4072B3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39E2-EFF8-47B4-BF63-93EF09F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7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0EBD-6B9F-49A4-AB21-473AB4072B3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39E2-EFF8-47B4-BF63-93EF09FC1B5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2366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0EBD-6B9F-49A4-AB21-473AB4072B3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39E2-EFF8-47B4-BF63-93EF09F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30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0EBD-6B9F-49A4-AB21-473AB4072B3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39E2-EFF8-47B4-BF63-93EF09FC1B5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8659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0EBD-6B9F-49A4-AB21-473AB4072B3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39E2-EFF8-47B4-BF63-93EF09F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56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0EBD-6B9F-49A4-AB21-473AB4072B3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39E2-EFF8-47B4-BF63-93EF09F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46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0EBD-6B9F-49A4-AB21-473AB4072B3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39E2-EFF8-47B4-BF63-93EF09F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2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0EBD-6B9F-49A4-AB21-473AB4072B3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39E2-EFF8-47B4-BF63-93EF09F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1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0EBD-6B9F-49A4-AB21-473AB4072B3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39E2-EFF8-47B4-BF63-93EF09F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4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0EBD-6B9F-49A4-AB21-473AB4072B3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39E2-EFF8-47B4-BF63-93EF09F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0EBD-6B9F-49A4-AB21-473AB4072B3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39E2-EFF8-47B4-BF63-93EF09F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8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0EBD-6B9F-49A4-AB21-473AB4072B3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39E2-EFF8-47B4-BF63-93EF09F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0EBD-6B9F-49A4-AB21-473AB4072B3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39E2-EFF8-47B4-BF63-93EF09F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0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0EBD-6B9F-49A4-AB21-473AB4072B3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39E2-EFF8-47B4-BF63-93EF09F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9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0EBD-6B9F-49A4-AB21-473AB4072B3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F39E2-EFF8-47B4-BF63-93EF09F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10EBD-6B9F-49A4-AB21-473AB4072B3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0F39E2-EFF8-47B4-BF63-93EF09FC1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1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487112-1DDB-4760-9433-8C18778849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Stav </a:t>
            </a:r>
            <a:r>
              <a:rPr lang="en-US" sz="4400" b="1" dirty="0" err="1"/>
              <a:t>zdravstvenih</a:t>
            </a:r>
            <a:r>
              <a:rPr lang="en-US" sz="4400" b="1" dirty="0"/>
              <a:t> </a:t>
            </a:r>
            <a:r>
              <a:rPr lang="en-US" sz="4400" b="1" dirty="0" err="1"/>
              <a:t>radnika</a:t>
            </a:r>
            <a:r>
              <a:rPr lang="en-US" sz="4400" b="1" dirty="0"/>
              <a:t> o </a:t>
            </a:r>
            <a:r>
              <a:rPr lang="en-US" sz="4400" b="1" dirty="0" err="1"/>
              <a:t>eventualnom</a:t>
            </a:r>
            <a:r>
              <a:rPr lang="en-US" sz="4400" b="1" dirty="0"/>
              <a:t> </a:t>
            </a:r>
            <a:r>
              <a:rPr lang="en-US" sz="4400" b="1" dirty="0" err="1"/>
              <a:t>postojanju</a:t>
            </a:r>
            <a:r>
              <a:rPr lang="en-US" sz="4400" b="1" dirty="0"/>
              <a:t>  </a:t>
            </a:r>
            <a:r>
              <a:rPr lang="en-US" sz="4400" b="1" dirty="0" err="1"/>
              <a:t>kršenja</a:t>
            </a:r>
            <a:r>
              <a:rPr lang="en-US" sz="4400" b="1" dirty="0"/>
              <a:t> </a:t>
            </a:r>
            <a:r>
              <a:rPr lang="en-US" sz="4400" b="1" dirty="0" err="1"/>
              <a:t>njihovih</a:t>
            </a:r>
            <a:r>
              <a:rPr lang="en-US" sz="4400" b="1" dirty="0"/>
              <a:t> </a:t>
            </a:r>
            <a:r>
              <a:rPr lang="en-US" sz="4400" b="1" dirty="0" err="1"/>
              <a:t>ljudskih</a:t>
            </a:r>
            <a:r>
              <a:rPr lang="en-US" sz="4400" b="1" dirty="0"/>
              <a:t> </a:t>
            </a:r>
            <a:r>
              <a:rPr lang="en-US" sz="4400" b="1" dirty="0" err="1"/>
              <a:t>prava</a:t>
            </a:r>
            <a:r>
              <a:rPr lang="en-US" sz="4400" b="1" dirty="0"/>
              <a:t> u </a:t>
            </a:r>
            <a:r>
              <a:rPr lang="en-US" sz="4400" b="1" dirty="0" err="1"/>
              <a:t>uslovima</a:t>
            </a:r>
            <a:r>
              <a:rPr lang="en-US" sz="4400" b="1" dirty="0"/>
              <a:t> covid 19 - BTD </a:t>
            </a:r>
            <a:r>
              <a:rPr lang="en-US" sz="4400" b="1" dirty="0" err="1"/>
              <a:t>projekat</a:t>
            </a:r>
            <a:endParaRPr lang="en-US" sz="4400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8462A07-4E9D-4CFD-B60D-DCAF575526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sz="2400" b="1" dirty="0"/>
              <a:t>Dr </a:t>
            </a:r>
            <a:r>
              <a:rPr lang="sr-Latn-RS" sz="2400" b="1" dirty="0" err="1"/>
              <a:t>sc</a:t>
            </a:r>
            <a:r>
              <a:rPr lang="sr-Latn-RS" sz="2400" b="1" dirty="0"/>
              <a:t> med Gorica Đokić, Milja Dimitrijević</a:t>
            </a:r>
          </a:p>
          <a:p>
            <a:r>
              <a:rPr lang="sr-Latn-RS" sz="2400" b="1" dirty="0"/>
              <a:t>Sindikat lekara i farmaceuta Srbije</a:t>
            </a:r>
          </a:p>
        </p:txBody>
      </p:sp>
    </p:spTree>
    <p:extLst>
      <p:ext uri="{BB962C8B-B14F-4D97-AF65-F5344CB8AC3E}">
        <p14:creationId xmlns:p14="http://schemas.microsoft.com/office/powerpoint/2010/main" val="2087359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Čuvar mesta za sadržaj 3">
            <a:extLst>
              <a:ext uri="{FF2B5EF4-FFF2-40B4-BE49-F238E27FC236}">
                <a16:creationId xmlns:a16="http://schemas.microsoft.com/office/drawing/2014/main" id="{F6153BCC-417B-42CD-AD74-8FA304557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70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Čuvar mesta za sadržaj 3">
            <a:extLst>
              <a:ext uri="{FF2B5EF4-FFF2-40B4-BE49-F238E27FC236}">
                <a16:creationId xmlns:a16="http://schemas.microsoft.com/office/drawing/2014/main" id="{B6EB317C-DED0-4553-B945-9114A600A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0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Čuvar mesta za sadržaj 3">
            <a:extLst>
              <a:ext uri="{FF2B5EF4-FFF2-40B4-BE49-F238E27FC236}">
                <a16:creationId xmlns:a16="http://schemas.microsoft.com/office/drawing/2014/main" id="{8A4D14FB-06C0-4209-B8B1-120B41DDC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15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Čuvar mesta za sadržaj 3">
            <a:extLst>
              <a:ext uri="{FF2B5EF4-FFF2-40B4-BE49-F238E27FC236}">
                <a16:creationId xmlns:a16="http://schemas.microsoft.com/office/drawing/2014/main" id="{7AC4FD1F-E654-4F78-9D24-447EA2749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76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Čuvar mesta za sadržaj 3">
            <a:extLst>
              <a:ext uri="{FF2B5EF4-FFF2-40B4-BE49-F238E27FC236}">
                <a16:creationId xmlns:a16="http://schemas.microsoft.com/office/drawing/2014/main" id="{CCAEB2B4-1940-4213-AAD2-474DB2C00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1632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6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Čuvar mesta za sadržaj 3">
            <a:extLst>
              <a:ext uri="{FF2B5EF4-FFF2-40B4-BE49-F238E27FC236}">
                <a16:creationId xmlns:a16="http://schemas.microsoft.com/office/drawing/2014/main" id="{296F5971-811C-4BB6-AE9A-CB6A444E1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1632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7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Čuvar mesta za sadržaj 3">
            <a:extLst>
              <a:ext uri="{FF2B5EF4-FFF2-40B4-BE49-F238E27FC236}">
                <a16:creationId xmlns:a16="http://schemas.microsoft.com/office/drawing/2014/main" id="{9B5581F8-F09B-4682-BB98-5DD49AE13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1632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25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Čuvar mesta za sadržaj 3">
            <a:extLst>
              <a:ext uri="{FF2B5EF4-FFF2-40B4-BE49-F238E27FC236}">
                <a16:creationId xmlns:a16="http://schemas.microsoft.com/office/drawing/2014/main" id="{807B6F4C-195E-4830-B720-14DAB0315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69" r="1" b="8864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6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9732CC4-49FD-4F9D-A0E6-C5D73DAC7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632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53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797E69A-734B-41BA-B252-6EA3ACA11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0" r="1" b="9272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5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648CB4-1666-49FB-8CC6-28E2C5A99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Ogromno interesovanje te je planirani broj ispitanika veoma brzo premašen!</a:t>
            </a:r>
            <a:endParaRPr lang="en-U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002806A-2471-4DAC-A22C-4039F67B6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koncipiranja</a:t>
            </a:r>
            <a:r>
              <a:rPr lang="en-US" dirty="0"/>
              <a:t> </a:t>
            </a:r>
            <a:r>
              <a:rPr lang="en-US" dirty="0" err="1"/>
              <a:t>metodologije</a:t>
            </a:r>
            <a:r>
              <a:rPr lang="en-US" dirty="0"/>
              <a:t> </a:t>
            </a:r>
            <a:r>
              <a:rPr lang="en-US" dirty="0" err="1"/>
              <a:t>studije</a:t>
            </a:r>
            <a:r>
              <a:rPr lang="en-US" dirty="0"/>
              <a:t> </a:t>
            </a:r>
            <a:r>
              <a:rPr lang="en-US" dirty="0" err="1"/>
              <a:t>planirali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da u </a:t>
            </a:r>
            <a:r>
              <a:rPr lang="en-US" dirty="0" err="1"/>
              <a:t>istraživanje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uključeno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300 </a:t>
            </a:r>
            <a:r>
              <a:rPr lang="en-US" dirty="0" err="1"/>
              <a:t>zdravstvenih</a:t>
            </a:r>
            <a:r>
              <a:rPr lang="en-US" dirty="0"/>
              <a:t> </a:t>
            </a:r>
            <a:r>
              <a:rPr lang="en-US" dirty="0" err="1"/>
              <a:t>radnika</a:t>
            </a:r>
            <a:r>
              <a:rPr lang="en-US" dirty="0"/>
              <a:t> (</a:t>
            </a:r>
            <a:r>
              <a:rPr lang="en-US" dirty="0" err="1"/>
              <a:t>oko</a:t>
            </a:r>
            <a:r>
              <a:rPr lang="en-US" dirty="0"/>
              <a:t> 150 </a:t>
            </a:r>
            <a:r>
              <a:rPr lang="en-US" dirty="0" err="1"/>
              <a:t>lekara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150 </a:t>
            </a:r>
            <a:r>
              <a:rPr lang="en-US" dirty="0" err="1"/>
              <a:t>medicinskih</a:t>
            </a:r>
            <a:r>
              <a:rPr lang="en-US" dirty="0"/>
              <a:t> </a:t>
            </a:r>
            <a:r>
              <a:rPr lang="en-US" dirty="0" err="1"/>
              <a:t>tehničara</a:t>
            </a:r>
            <a:r>
              <a:rPr lang="en-US" dirty="0"/>
              <a:t>)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uključeni</a:t>
            </a:r>
            <a:r>
              <a:rPr lang="en-US" dirty="0"/>
              <a:t> u rad u covid 19 </a:t>
            </a:r>
            <a:r>
              <a:rPr lang="en-US" dirty="0" err="1"/>
              <a:t>sistemu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radili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van covid </a:t>
            </a:r>
            <a:r>
              <a:rPr lang="en-US" dirty="0" err="1"/>
              <a:t>bolnica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ambulanti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Međutim</a:t>
            </a:r>
            <a:r>
              <a:rPr lang="en-US" dirty="0"/>
              <a:t>, </a:t>
            </a:r>
            <a:r>
              <a:rPr lang="en-US" dirty="0" err="1"/>
              <a:t>odziv</a:t>
            </a:r>
            <a:r>
              <a:rPr lang="en-US" dirty="0"/>
              <a:t> </a:t>
            </a:r>
            <a:r>
              <a:rPr lang="en-US" dirty="0" err="1"/>
              <a:t>zdravstvenih</a:t>
            </a:r>
            <a:r>
              <a:rPr lang="en-US" dirty="0"/>
              <a:t> </a:t>
            </a:r>
            <a:r>
              <a:rPr lang="en-US" dirty="0" err="1"/>
              <a:t>radnika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delova</a:t>
            </a:r>
            <a:r>
              <a:rPr lang="en-US" dirty="0"/>
              <a:t> </a:t>
            </a:r>
            <a:r>
              <a:rPr lang="en-US" dirty="0" err="1"/>
              <a:t>Srbije</a:t>
            </a:r>
            <a:r>
              <a:rPr lang="en-US" dirty="0"/>
              <a:t> je bio </a:t>
            </a:r>
            <a:r>
              <a:rPr lang="en-US" dirty="0" err="1"/>
              <a:t>veliki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sr-Latn-RS" dirty="0"/>
              <a:t>10</a:t>
            </a:r>
            <a:r>
              <a:rPr lang="en-US" dirty="0"/>
              <a:t> dana od </a:t>
            </a:r>
            <a:r>
              <a:rPr lang="en-US" dirty="0" err="1"/>
              <a:t>postavljanja</a:t>
            </a:r>
            <a:r>
              <a:rPr lang="en-US" dirty="0"/>
              <a:t> </a:t>
            </a:r>
            <a:r>
              <a:rPr lang="en-US" dirty="0" err="1"/>
              <a:t>ankete</a:t>
            </a:r>
            <a:r>
              <a:rPr lang="en-US" dirty="0"/>
              <a:t> </a:t>
            </a:r>
            <a:r>
              <a:rPr lang="en-US" dirty="0" err="1"/>
              <a:t>imali</a:t>
            </a:r>
            <a:r>
              <a:rPr lang="en-US" dirty="0"/>
              <a:t> 415 </a:t>
            </a:r>
            <a:r>
              <a:rPr lang="en-US" dirty="0" err="1"/>
              <a:t>zdravstvenih</a:t>
            </a:r>
            <a:r>
              <a:rPr lang="en-US" dirty="0"/>
              <a:t> </a:t>
            </a:r>
            <a:r>
              <a:rPr lang="en-US" dirty="0" err="1"/>
              <a:t>radnika</a:t>
            </a:r>
            <a:r>
              <a:rPr lang="en-US" dirty="0"/>
              <a:t>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popunili</a:t>
            </a:r>
            <a:r>
              <a:rPr lang="en-US" dirty="0"/>
              <a:t> </a:t>
            </a:r>
            <a:r>
              <a:rPr lang="en-US" dirty="0" err="1"/>
              <a:t>strukturisani</a:t>
            </a:r>
            <a:r>
              <a:rPr lang="en-US" dirty="0"/>
              <a:t> </a:t>
            </a:r>
            <a:r>
              <a:rPr lang="en-US" dirty="0" err="1"/>
              <a:t>upitnik</a:t>
            </a:r>
            <a:r>
              <a:rPr lang="en-US" dirty="0"/>
              <a:t> </a:t>
            </a:r>
            <a:r>
              <a:rPr lang="en-US" dirty="0" err="1"/>
              <a:t>sačinjen</a:t>
            </a:r>
            <a:r>
              <a:rPr lang="en-US" dirty="0"/>
              <a:t> za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istraživanja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Upitnik</a:t>
            </a:r>
            <a:r>
              <a:rPr lang="en-US" dirty="0"/>
              <a:t> je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aktuelne</a:t>
            </a:r>
            <a:r>
              <a:rPr lang="en-US" dirty="0"/>
              <a:t> </a:t>
            </a:r>
            <a:r>
              <a:rPr lang="en-US" dirty="0" err="1"/>
              <a:t>epidemiološke</a:t>
            </a:r>
            <a:r>
              <a:rPr lang="en-US" dirty="0"/>
              <a:t> </a:t>
            </a:r>
            <a:r>
              <a:rPr lang="en-US" dirty="0" err="1"/>
              <a:t>situacije</a:t>
            </a:r>
            <a:r>
              <a:rPr lang="en-US" dirty="0"/>
              <a:t> </a:t>
            </a:r>
            <a:r>
              <a:rPr lang="en-US" dirty="0" err="1"/>
              <a:t>ostavljen</a:t>
            </a:r>
            <a:r>
              <a:rPr lang="en-US" dirty="0"/>
              <a:t> online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najvišim</a:t>
            </a:r>
            <a:r>
              <a:rPr lang="en-US" dirty="0"/>
              <a:t> </a:t>
            </a:r>
            <a:r>
              <a:rPr lang="en-US" dirty="0" err="1"/>
              <a:t>stepenom</a:t>
            </a:r>
            <a:r>
              <a:rPr lang="en-US" dirty="0"/>
              <a:t> </a:t>
            </a:r>
            <a:r>
              <a:rPr lang="en-US" dirty="0" err="1"/>
              <a:t>zaštite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Za </a:t>
            </a:r>
            <a:r>
              <a:rPr lang="en-US" dirty="0" err="1"/>
              <a:t>obradu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koristili</a:t>
            </a:r>
            <a:r>
              <a:rPr lang="en-US" dirty="0"/>
              <a:t> </a:t>
            </a:r>
            <a:r>
              <a:rPr lang="en-US" dirty="0" err="1"/>
              <a:t>deskriptivne</a:t>
            </a:r>
            <a:r>
              <a:rPr lang="en-US" dirty="0"/>
              <a:t> </a:t>
            </a:r>
            <a:r>
              <a:rPr lang="en-US" dirty="0" err="1"/>
              <a:t>statističke</a:t>
            </a:r>
            <a:r>
              <a:rPr lang="en-US" dirty="0"/>
              <a:t> </a:t>
            </a:r>
            <a:r>
              <a:rPr lang="en-US" dirty="0" err="1"/>
              <a:t>analize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17540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20CFACD-F882-4548-9457-D9EF8C5DB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" r="1" b="9527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70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E9F3783-3B62-4FE1-9FCD-E3BCBD11E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0" r="1" b="9573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87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08C3F24-9C8E-4311-82DE-44DF7CD64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632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7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00D6D8C-66DC-4C99-BBBF-07EC99B3A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632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02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65FD6E6-8AED-4424-8EBB-4A12D4114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632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98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1E07A81-B6E9-44C8-A80D-90C91FC6C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74" r="1" b="6558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17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08D6180-6543-4178-92EB-C1AE20975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1" r="1" b="1110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24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AAF48A2-44D6-4CBC-98EA-FE4F2B70F0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632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41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216AC7A-6FF3-4E05-B98A-6D844DC29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632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6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95DF7EF-7FF6-48F9-A994-69D2E7EAE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632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558672C-333E-4721-A55E-F25EF0216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sr-Latn-RS">
                <a:solidFill>
                  <a:schemeClr val="bg1"/>
                </a:solidFill>
              </a:rPr>
              <a:t>Šta ste po zanimanju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70CCFD05-DFE8-490A-8C78-D462C68F9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Ukupno 7 upitnika nije popunjeno u celosti (1,7% nevažećih anketa). Strukturisani upitnik je popunilo 218 lekara I 190 medicinske sestre I tehničara, čime smo premašili projektovani broj učesnika I zadržali ravnomernost distribucije među grupama ispitanika</a:t>
            </a:r>
            <a:r>
              <a:rPr lang="sr-Latn-RS">
                <a:solidFill>
                  <a:schemeClr val="bg1"/>
                </a:solidFill>
              </a:rPr>
              <a:t>.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2FE768-C15C-45F6-A940-DBBC95AB1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553" y="1313234"/>
            <a:ext cx="6641447" cy="4581728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85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D66593B-E31B-4BF5-A01F-E7C72464C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632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63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5E19E0D-30B6-4E19-BC84-B295C4302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632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06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872D880-965C-43A2-8277-236FA5FB5F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632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7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BA147D5-27D5-4813-9A4D-800397F88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" r="1" b="11495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90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AF1BA54-17CD-466C-94CB-B56AE033E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98" r="1" b="4834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70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513C8A4-5235-42A1-B560-E3B4D923A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632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55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B24C8A-1BAE-43BA-A31C-3C7AAFC3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 kojim sferama je došlo do kršenja ljudskih prava?</a:t>
            </a:r>
            <a:endParaRPr lang="en-U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94A71990-0B18-48C6-A662-02FECA1CD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1523"/>
            <a:ext cx="8596668" cy="4640094"/>
          </a:xfrm>
        </p:spPr>
        <p:txBody>
          <a:bodyPr>
            <a:normAutofit/>
          </a:bodyPr>
          <a:lstStyle/>
          <a:p>
            <a:r>
              <a:rPr lang="en-US" dirty="0" err="1"/>
              <a:t>Kršenje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ličnu</a:t>
            </a:r>
            <a:r>
              <a:rPr lang="en-US" dirty="0"/>
              <a:t> </a:t>
            </a:r>
            <a:r>
              <a:rPr lang="en-US" dirty="0" err="1"/>
              <a:t>slobodu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sigurnost</a:t>
            </a:r>
            <a:endParaRPr lang="sr-Latn-RS" dirty="0"/>
          </a:p>
          <a:p>
            <a:r>
              <a:rPr lang="en-US" dirty="0"/>
              <a:t>“</a:t>
            </a:r>
            <a:r>
              <a:rPr lang="sr-Latn-RS" dirty="0"/>
              <a:t>K</a:t>
            </a:r>
            <a:r>
              <a:rPr lang="en-US" dirty="0" err="1"/>
              <a:t>azna</a:t>
            </a:r>
            <a:r>
              <a:rPr lang="en-US" dirty="0"/>
              <a:t> za </a:t>
            </a:r>
            <a:r>
              <a:rPr lang="en-US" dirty="0" err="1"/>
              <a:t>nosenje</a:t>
            </a:r>
            <a:r>
              <a:rPr lang="en-US" dirty="0"/>
              <a:t> </a:t>
            </a:r>
            <a:r>
              <a:rPr lang="en-US" dirty="0" err="1"/>
              <a:t>maske</a:t>
            </a:r>
            <a:r>
              <a:rPr lang="en-US" dirty="0"/>
              <a:t> u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pandemije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prigovora</a:t>
            </a:r>
            <a:r>
              <a:rPr lang="en-US" dirty="0"/>
              <a:t> o tome </a:t>
            </a:r>
            <a:r>
              <a:rPr lang="en-US" dirty="0" err="1"/>
              <a:t>premesten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drugo</a:t>
            </a:r>
            <a:r>
              <a:rPr lang="en-US" dirty="0"/>
              <a:t> </a:t>
            </a:r>
            <a:r>
              <a:rPr lang="en-US" dirty="0" err="1"/>
              <a:t>odeljenje</a:t>
            </a:r>
            <a:r>
              <a:rPr lang="en-US" dirty="0"/>
              <a:t>”, “</a:t>
            </a:r>
            <a:r>
              <a:rPr lang="en-US" dirty="0" err="1"/>
              <a:t>Morala</a:t>
            </a:r>
            <a:r>
              <a:rPr lang="en-US" dirty="0"/>
              <a:t> da </a:t>
            </a:r>
            <a:r>
              <a:rPr lang="en-US" dirty="0" err="1"/>
              <a:t>radim</a:t>
            </a:r>
            <a:r>
              <a:rPr lang="en-US" dirty="0"/>
              <a:t> </a:t>
            </a:r>
            <a:r>
              <a:rPr lang="en-US" dirty="0" err="1"/>
              <a:t>prekovremeno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vise </a:t>
            </a:r>
            <a:r>
              <a:rPr lang="en-US" dirty="0" err="1"/>
              <a:t>nemam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za </a:t>
            </a:r>
            <a:r>
              <a:rPr lang="en-US" dirty="0" err="1"/>
              <a:t>to.Sve</a:t>
            </a:r>
            <a:r>
              <a:rPr lang="en-US" dirty="0"/>
              <a:t> </a:t>
            </a:r>
            <a:r>
              <a:rPr lang="en-US" dirty="0" err="1"/>
              <a:t>ostale</a:t>
            </a:r>
            <a:r>
              <a:rPr lang="en-US" dirty="0"/>
              <a:t> </a:t>
            </a:r>
            <a:r>
              <a:rPr lang="en-US" dirty="0" err="1"/>
              <a:t>kolege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takodje</a:t>
            </a:r>
            <a:r>
              <a:rPr lang="en-US" dirty="0"/>
              <a:t> pa se do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nismo</a:t>
            </a:r>
            <a:r>
              <a:rPr lang="en-US" dirty="0"/>
              <a:t> </a:t>
            </a:r>
            <a:r>
              <a:rPr lang="en-US" dirty="0" err="1"/>
              <a:t>bunili.Prihvatili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to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nemanje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”, “</a:t>
            </a:r>
            <a:r>
              <a:rPr lang="en-US" dirty="0" err="1"/>
              <a:t>Upucivanje</a:t>
            </a:r>
            <a:r>
              <a:rPr lang="en-US" dirty="0"/>
              <a:t> u </a:t>
            </a:r>
            <a:r>
              <a:rPr lang="en-US" dirty="0" err="1"/>
              <a:t>kovid</a:t>
            </a:r>
            <a:r>
              <a:rPr lang="en-US" dirty="0"/>
              <a:t> bez </a:t>
            </a:r>
            <a:r>
              <a:rPr lang="en-US" dirty="0" err="1"/>
              <a:t>ikakve</a:t>
            </a:r>
            <a:r>
              <a:rPr lang="en-US" dirty="0"/>
              <a:t> </a:t>
            </a:r>
            <a:r>
              <a:rPr lang="en-US" dirty="0" err="1"/>
              <a:t>obuke</a:t>
            </a:r>
            <a:r>
              <a:rPr lang="en-US" dirty="0"/>
              <a:t>(</a:t>
            </a:r>
            <a:r>
              <a:rPr lang="en-US" dirty="0" err="1"/>
              <a:t>edukacije</a:t>
            </a:r>
            <a:r>
              <a:rPr lang="en-US" dirty="0"/>
              <a:t>),u </a:t>
            </a:r>
            <a:r>
              <a:rPr lang="en-US" dirty="0" err="1"/>
              <a:t>smislu</a:t>
            </a:r>
            <a:r>
              <a:rPr lang="en-US" dirty="0"/>
              <a:t> </a:t>
            </a:r>
            <a:r>
              <a:rPr lang="en-US" dirty="0" err="1"/>
              <a:t>organizovanog</a:t>
            </a:r>
            <a:r>
              <a:rPr lang="en-US" dirty="0"/>
              <a:t> </a:t>
            </a:r>
            <a:r>
              <a:rPr lang="en-US" dirty="0" err="1"/>
              <a:t>sastanka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infektologom,pulmologom,epidemiologom</a:t>
            </a:r>
            <a:r>
              <a:rPr lang="en-US" dirty="0"/>
              <a:t>”</a:t>
            </a:r>
            <a:endParaRPr lang="sr-Latn-RS" dirty="0"/>
          </a:p>
          <a:p>
            <a:r>
              <a:rPr lang="en-US" dirty="0" err="1"/>
              <a:t>Kršenje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privatnost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porodični</a:t>
            </a:r>
            <a:r>
              <a:rPr lang="en-US" dirty="0"/>
              <a:t> </a:t>
            </a:r>
            <a:r>
              <a:rPr lang="en-US" dirty="0" err="1"/>
              <a:t>život</a:t>
            </a:r>
            <a:endParaRPr lang="sr-Latn-RS" dirty="0"/>
          </a:p>
          <a:p>
            <a:r>
              <a:rPr lang="sr-Latn-RS" dirty="0"/>
              <a:t>“Brat mi je preminuo 9 februara, ja sam uzela </a:t>
            </a:r>
            <a:r>
              <a:rPr lang="sr-Latn-RS" dirty="0" err="1"/>
              <a:t>godisnji</a:t>
            </a:r>
            <a:r>
              <a:rPr lang="sr-Latn-RS" dirty="0"/>
              <a:t> odmor, 13 marta mi je odmor prekinut za rad u covid Batajnica. 40 dana sam bratu dala u Batajnici u drugoj smeni”, “Majka sam deteta sa posebnim potrebama sa </a:t>
            </a:r>
            <a:r>
              <a:rPr lang="sr-Latn-RS" dirty="0" err="1"/>
              <a:t>odrdjenim</a:t>
            </a:r>
            <a:r>
              <a:rPr lang="sr-Latn-RS" dirty="0"/>
              <a:t> dijagnozama i operativnim zahvatom....ni u jednom momentu to nije uzeto i obzir niti je neko pitao kako sam od prvog dana sam u kovid sistemu.......do danas“</a:t>
            </a:r>
          </a:p>
        </p:txBody>
      </p:sp>
    </p:spTree>
    <p:extLst>
      <p:ext uri="{BB962C8B-B14F-4D97-AF65-F5344CB8AC3E}">
        <p14:creationId xmlns:p14="http://schemas.microsoft.com/office/powerpoint/2010/main" val="1794423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B24C8A-1BAE-43BA-A31C-3C7AAFC3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 kojim sferama je došlo do kršenja ljudskih prava?</a:t>
            </a:r>
            <a:endParaRPr lang="en-U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94A71990-0B18-48C6-A662-02FECA1CD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Kršenje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efikasan</a:t>
            </a:r>
            <a:r>
              <a:rPr lang="en-US" dirty="0"/>
              <a:t> </a:t>
            </a:r>
            <a:r>
              <a:rPr lang="en-US" dirty="0" err="1"/>
              <a:t>pravni</a:t>
            </a:r>
            <a:r>
              <a:rPr lang="en-US" dirty="0"/>
              <a:t> lek </a:t>
            </a:r>
          </a:p>
          <a:p>
            <a:r>
              <a:rPr lang="en-US" dirty="0"/>
              <a:t>“</a:t>
            </a:r>
            <a:r>
              <a:rPr lang="en-US" dirty="0" err="1"/>
              <a:t>Usmeno</a:t>
            </a:r>
            <a:r>
              <a:rPr lang="en-US" dirty="0"/>
              <a:t> mi je </a:t>
            </a:r>
            <a:r>
              <a:rPr lang="en-US" dirty="0" err="1"/>
              <a:t>saopšteno</a:t>
            </a:r>
            <a:r>
              <a:rPr lang="en-US" dirty="0"/>
              <a:t> dan pre </a:t>
            </a:r>
            <a:r>
              <a:rPr lang="en-US" dirty="0" err="1"/>
              <a:t>odlaska</a:t>
            </a:r>
            <a:r>
              <a:rPr lang="en-US" dirty="0"/>
              <a:t>,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mogućnosti</a:t>
            </a:r>
            <a:r>
              <a:rPr lang="en-US" dirty="0"/>
              <a:t> za </a:t>
            </a:r>
            <a:r>
              <a:rPr lang="en-US" dirty="0" err="1"/>
              <a:t>žalbu</a:t>
            </a:r>
            <a:r>
              <a:rPr lang="en-US" dirty="0"/>
              <a:t>”, “</a:t>
            </a:r>
            <a:r>
              <a:rPr lang="en-US" dirty="0" err="1"/>
              <a:t>Angažovana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tzv</a:t>
            </a:r>
            <a:r>
              <a:rPr lang="en-US" dirty="0"/>
              <a:t> " </a:t>
            </a:r>
            <a:r>
              <a:rPr lang="en-US" dirty="0" err="1"/>
              <a:t>projektu</a:t>
            </a:r>
            <a:r>
              <a:rPr lang="en-US" dirty="0"/>
              <a:t>" u </a:t>
            </a:r>
            <a:r>
              <a:rPr lang="en-US" dirty="0" err="1"/>
              <a:t>trajanju</a:t>
            </a:r>
            <a:r>
              <a:rPr lang="en-US" dirty="0"/>
              <a:t> od 20 </a:t>
            </a:r>
            <a:r>
              <a:rPr lang="en-US" dirty="0" err="1"/>
              <a:t>meseci</a:t>
            </a:r>
            <a:r>
              <a:rPr lang="en-US" dirty="0"/>
              <a:t>. </a:t>
            </a:r>
            <a:r>
              <a:rPr lang="en-US" dirty="0" err="1"/>
              <a:t>Nikada</a:t>
            </a:r>
            <a:r>
              <a:rPr lang="en-US" dirty="0"/>
              <a:t> </a:t>
            </a:r>
            <a:r>
              <a:rPr lang="en-US" dirty="0" err="1"/>
              <a:t>nismo</a:t>
            </a:r>
            <a:r>
              <a:rPr lang="en-US" dirty="0"/>
              <a:t> </a:t>
            </a:r>
            <a:r>
              <a:rPr lang="en-US" dirty="0" err="1"/>
              <a:t>znali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do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radimo</a:t>
            </a:r>
            <a:r>
              <a:rPr lang="en-US" dirty="0"/>
              <a:t>. </a:t>
            </a:r>
            <a:r>
              <a:rPr lang="en-US" dirty="0" err="1"/>
              <a:t>Pokrivali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sluzbe</a:t>
            </a:r>
            <a:r>
              <a:rPr lang="en-US" dirty="0"/>
              <a:t>- covid, HMP, </a:t>
            </a:r>
            <a:r>
              <a:rPr lang="en-US" dirty="0" err="1"/>
              <a:t>opštu</a:t>
            </a:r>
            <a:r>
              <a:rPr lang="en-US" dirty="0"/>
              <a:t>, </a:t>
            </a:r>
            <a:r>
              <a:rPr lang="en-US" dirty="0" err="1"/>
              <a:t>kućno</a:t>
            </a:r>
            <a:r>
              <a:rPr lang="en-US" dirty="0"/>
              <a:t> </a:t>
            </a:r>
            <a:r>
              <a:rPr lang="en-US" dirty="0" err="1"/>
              <a:t>lečenje</a:t>
            </a:r>
            <a:r>
              <a:rPr lang="en-US" dirty="0"/>
              <a:t>, </a:t>
            </a:r>
            <a:r>
              <a:rPr lang="en-US" dirty="0" err="1"/>
              <a:t>lokalne</a:t>
            </a:r>
            <a:r>
              <a:rPr lang="en-US" dirty="0"/>
              <a:t> </a:t>
            </a:r>
            <a:r>
              <a:rPr lang="en-US" dirty="0" err="1"/>
              <a:t>amb,bez</a:t>
            </a:r>
            <a:r>
              <a:rPr lang="en-US" dirty="0"/>
              <a:t> </a:t>
            </a:r>
            <a:r>
              <a:rPr lang="en-US" dirty="0" err="1"/>
              <a:t>jasne</a:t>
            </a:r>
            <a:r>
              <a:rPr lang="en-US" dirty="0"/>
              <a:t> </a:t>
            </a:r>
            <a:r>
              <a:rPr lang="en-US" dirty="0" err="1"/>
              <a:t>podele</a:t>
            </a:r>
            <a:r>
              <a:rPr lang="en-US" dirty="0"/>
              <a:t> </a:t>
            </a:r>
            <a:r>
              <a:rPr lang="en-US" dirty="0" err="1"/>
              <a:t>posla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jasne</a:t>
            </a:r>
            <a:r>
              <a:rPr lang="en-US" dirty="0"/>
              <a:t> </a:t>
            </a:r>
            <a:r>
              <a:rPr lang="en-US" dirty="0" err="1"/>
              <a:t>linije</a:t>
            </a:r>
            <a:r>
              <a:rPr lang="en-US" dirty="0"/>
              <a:t> </a:t>
            </a:r>
            <a:r>
              <a:rPr lang="en-US" dirty="0" err="1"/>
              <a:t>kovid</a:t>
            </a:r>
            <a:r>
              <a:rPr lang="en-US" dirty="0"/>
              <a:t>- ne </a:t>
            </a:r>
            <a:r>
              <a:rPr lang="en-US" dirty="0" err="1"/>
              <a:t>kovid</a:t>
            </a:r>
            <a:r>
              <a:rPr lang="en-US" dirty="0"/>
              <a:t>. </a:t>
            </a:r>
            <a:r>
              <a:rPr lang="en-US" dirty="0" err="1"/>
              <a:t>Treba</a:t>
            </a:r>
            <a:r>
              <a:rPr lang="en-US" dirty="0"/>
              <a:t>- </a:t>
            </a:r>
            <a:r>
              <a:rPr lang="en-US" dirty="0" err="1"/>
              <a:t>moras</a:t>
            </a:r>
            <a:r>
              <a:rPr lang="en-US" dirty="0"/>
              <a:t>- </a:t>
            </a:r>
            <a:r>
              <a:rPr lang="en-US" dirty="0" err="1"/>
              <a:t>kreni</a:t>
            </a:r>
            <a:r>
              <a:rPr lang="en-US" dirty="0"/>
              <a:t>. </a:t>
            </a:r>
            <a:r>
              <a:rPr lang="en-US" dirty="0" err="1"/>
              <a:t>Neretko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radili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po 15h”. </a:t>
            </a:r>
          </a:p>
          <a:p>
            <a:r>
              <a:rPr lang="en-US" dirty="0" err="1"/>
              <a:t>Kršenje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jednakost</a:t>
            </a:r>
            <a:r>
              <a:rPr lang="en-US" dirty="0"/>
              <a:t> </a:t>
            </a:r>
            <a:endParaRPr lang="sr-Latn-RS" dirty="0"/>
          </a:p>
          <a:p>
            <a:r>
              <a:rPr lang="sr-Latn-RS" dirty="0"/>
              <a:t>“Ophođenje poslodavaca kao da smo topovsko meso, a ne ljudsko biće” “</a:t>
            </a:r>
            <a:r>
              <a:rPr lang="sr-Latn-RS" dirty="0" err="1"/>
              <a:t>Dozivljaj</a:t>
            </a:r>
            <a:r>
              <a:rPr lang="sr-Latn-RS" dirty="0"/>
              <a:t> </a:t>
            </a:r>
            <a:r>
              <a:rPr lang="sr-Latn-RS" dirty="0" err="1"/>
              <a:t>nepravicnosti</a:t>
            </a:r>
            <a:r>
              <a:rPr lang="sr-Latn-RS" dirty="0"/>
              <a:t> : slanje u Covid bez ili sa minimalno opreme, kao da si unapred </a:t>
            </a:r>
            <a:r>
              <a:rPr lang="sr-Latn-RS" dirty="0" err="1"/>
              <a:t>zrtvovan</a:t>
            </a:r>
            <a:r>
              <a:rPr lang="sr-Latn-RS" dirty="0"/>
              <a:t> i </a:t>
            </a:r>
            <a:r>
              <a:rPr lang="sr-Latn-RS" dirty="0" err="1"/>
              <a:t>pusten</a:t>
            </a:r>
            <a:r>
              <a:rPr lang="sr-Latn-RS" dirty="0"/>
              <a:t> niz vodu“.</a:t>
            </a:r>
          </a:p>
          <a:p>
            <a:r>
              <a:rPr lang="en-US" dirty="0" err="1"/>
              <a:t>Kršenje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slobodu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, </a:t>
            </a:r>
            <a:r>
              <a:rPr lang="en-US" dirty="0" err="1"/>
              <a:t>pravo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slobodu</a:t>
            </a:r>
            <a:r>
              <a:rPr lang="en-US" dirty="0"/>
              <a:t> </a:t>
            </a:r>
            <a:r>
              <a:rPr lang="en-US" dirty="0" err="1"/>
              <a:t>izražavanja</a:t>
            </a:r>
            <a:r>
              <a:rPr lang="en-US" dirty="0"/>
              <a:t> </a:t>
            </a:r>
            <a:endParaRPr lang="sr-Latn-RS" dirty="0"/>
          </a:p>
          <a:p>
            <a:r>
              <a:rPr lang="sr-Latn-RS" dirty="0"/>
              <a:t>“Ne dozvoljena sloboda </a:t>
            </a:r>
            <a:r>
              <a:rPr lang="sr-Latn-RS" dirty="0" err="1"/>
              <a:t>govira</a:t>
            </a:r>
            <a:r>
              <a:rPr lang="sr-Latn-RS" dirty="0"/>
              <a:t> I </a:t>
            </a:r>
            <a:r>
              <a:rPr lang="sr-Latn-RS" dirty="0" err="1"/>
              <a:t>iznosenje</a:t>
            </a:r>
            <a:r>
              <a:rPr lang="sr-Latn-RS" dirty="0"/>
              <a:t> istinitih podataka”, “Sloboda govora, pravo na zakonom propisana odsustva, bespotrebno povlađivanje pacijentima u političke svrhe”.</a:t>
            </a:r>
          </a:p>
        </p:txBody>
      </p:sp>
    </p:spTree>
    <p:extLst>
      <p:ext uri="{BB962C8B-B14F-4D97-AF65-F5344CB8AC3E}">
        <p14:creationId xmlns:p14="http://schemas.microsoft.com/office/powerpoint/2010/main" val="1757406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79250C-38D8-4E4D-8F67-05456713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 kojim sferama je došlo do kršenja ljudskih prava?</a:t>
            </a:r>
            <a:endParaRPr lang="en-U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83FF53F-AA90-4EE2-8370-75A11EE73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Kršenje prava na hranu piće i smeštaj</a:t>
            </a:r>
          </a:p>
          <a:p>
            <a:r>
              <a:rPr lang="pl-PL" dirty="0"/>
              <a:t>Grafikon 18, „8 sati dnevno u punoj zaštitnoj opremi jeste kršenje ljudskih prava. Bez vode,hrane,toaleta”.</a:t>
            </a:r>
          </a:p>
          <a:p>
            <a:r>
              <a:rPr lang="pl-PL" dirty="0"/>
              <a:t>Kršenje prava na odmor i slobodno vreme</a:t>
            </a:r>
          </a:p>
          <a:p>
            <a:r>
              <a:rPr lang="en-US" dirty="0"/>
              <a:t>“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znala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rasporedu</a:t>
            </a:r>
            <a:r>
              <a:rPr lang="en-US" dirty="0"/>
              <a:t>,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mogla</a:t>
            </a:r>
            <a:r>
              <a:rPr lang="en-US" dirty="0"/>
              <a:t> da </a:t>
            </a:r>
            <a:r>
              <a:rPr lang="en-US" dirty="0" err="1"/>
              <a:t>koristim</a:t>
            </a:r>
            <a:r>
              <a:rPr lang="en-US" dirty="0"/>
              <a:t> </a:t>
            </a:r>
            <a:r>
              <a:rPr lang="en-US" dirty="0" err="1"/>
              <a:t>godisnji</a:t>
            </a:r>
            <a:r>
              <a:rPr lang="en-US" dirty="0"/>
              <a:t> </a:t>
            </a:r>
            <a:r>
              <a:rPr lang="en-US" dirty="0" err="1"/>
              <a:t>odmor</a:t>
            </a:r>
            <a:r>
              <a:rPr lang="en-US" dirty="0"/>
              <a:t>,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imala</a:t>
            </a:r>
            <a:r>
              <a:rPr lang="en-US" dirty="0"/>
              <a:t> </a:t>
            </a:r>
            <a:r>
              <a:rPr lang="en-US" dirty="0" err="1"/>
              <a:t>slobodne</a:t>
            </a:r>
            <a:r>
              <a:rPr lang="en-US" dirty="0"/>
              <a:t> </a:t>
            </a:r>
            <a:r>
              <a:rPr lang="en-US" dirty="0" err="1"/>
              <a:t>vikende</a:t>
            </a:r>
            <a:r>
              <a:rPr lang="en-US" dirty="0"/>
              <a:t>, </a:t>
            </a:r>
            <a:r>
              <a:rPr lang="en-US" dirty="0" err="1"/>
              <a:t>nisam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sr-Latn-RS" dirty="0"/>
              <a:t>g</a:t>
            </a:r>
            <a:r>
              <a:rPr lang="en-US" dirty="0"/>
              <a:t>la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slobodnim</a:t>
            </a:r>
            <a:r>
              <a:rPr lang="en-US" dirty="0"/>
              <a:t> </a:t>
            </a:r>
            <a:r>
              <a:rPr lang="en-US" dirty="0" err="1"/>
              <a:t>vremenom</a:t>
            </a:r>
            <a:r>
              <a:rPr lang="en-US" dirty="0"/>
              <a:t> da </a:t>
            </a:r>
            <a:r>
              <a:rPr lang="en-US" dirty="0" err="1"/>
              <a:t>raspolazem</a:t>
            </a:r>
            <a:r>
              <a:rPr lang="en-US" dirty="0"/>
              <a:t>”, </a:t>
            </a:r>
            <a:r>
              <a:rPr lang="sr-Latn-RS" dirty="0"/>
              <a:t>„</a:t>
            </a:r>
            <a:r>
              <a:rPr lang="en-US" dirty="0" err="1"/>
              <a:t>nabrojano</a:t>
            </a:r>
            <a:r>
              <a:rPr lang="en-US" dirty="0"/>
              <a:t> je u </a:t>
            </a:r>
            <a:r>
              <a:rPr lang="en-US" dirty="0" err="1"/>
              <a:t>upitniku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moram</a:t>
            </a:r>
            <a:r>
              <a:rPr lang="en-US" dirty="0"/>
              <a:t> da </a:t>
            </a:r>
            <a:r>
              <a:rPr lang="en-US" dirty="0" err="1"/>
              <a:t>istaknem</a:t>
            </a:r>
            <a:r>
              <a:rPr lang="en-US" dirty="0"/>
              <a:t> da je </a:t>
            </a:r>
            <a:r>
              <a:rPr lang="en-US" dirty="0" err="1"/>
              <a:t>strašno</a:t>
            </a:r>
            <a:r>
              <a:rPr lang="en-US" dirty="0"/>
              <a:t> da </a:t>
            </a:r>
            <a:r>
              <a:rPr lang="en-US" dirty="0" err="1"/>
              <a:t>spašavaš</a:t>
            </a:r>
            <a:r>
              <a:rPr lang="en-US" dirty="0"/>
              <a:t> </a:t>
            </a:r>
            <a:r>
              <a:rPr lang="en-US" dirty="0" err="1"/>
              <a:t>ljudske</a:t>
            </a:r>
            <a:r>
              <a:rPr lang="en-US" dirty="0"/>
              <a:t> </a:t>
            </a:r>
            <a:r>
              <a:rPr lang="en-US" dirty="0" err="1"/>
              <a:t>živote</a:t>
            </a:r>
            <a:r>
              <a:rPr lang="en-US" dirty="0"/>
              <a:t> a </a:t>
            </a:r>
            <a:r>
              <a:rPr lang="en-US" dirty="0" err="1"/>
              <a:t>dete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je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kući</a:t>
            </a:r>
            <a:r>
              <a:rPr lang="en-US" dirty="0"/>
              <a:t>, </a:t>
            </a:r>
            <a:r>
              <a:rPr lang="en-US" dirty="0" err="1"/>
              <a:t>plače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razume</a:t>
            </a:r>
            <a:r>
              <a:rPr lang="en-US" dirty="0"/>
              <a:t>”</a:t>
            </a:r>
            <a:r>
              <a:rPr lang="sr-Latn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3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BB60B4-3CD4-43F3-B5C2-101786C5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Potrebno je dodatno edukovati zdravstvene radnike o osnovnim ljudskim pravima!</a:t>
            </a:r>
            <a:endParaRPr lang="en-U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3EC1070E-453C-4956-8978-CEA408D0C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Istraživanjem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potvrdili</a:t>
            </a:r>
            <a:r>
              <a:rPr lang="en-US" dirty="0"/>
              <a:t> da je u </a:t>
            </a:r>
            <a:r>
              <a:rPr lang="en-US" dirty="0" err="1"/>
              <a:t>uslovima</a:t>
            </a:r>
            <a:r>
              <a:rPr lang="en-US" dirty="0"/>
              <a:t> covid 19 </a:t>
            </a:r>
            <a:r>
              <a:rPr lang="en-US" dirty="0" err="1"/>
              <a:t>pandemije</a:t>
            </a:r>
            <a:r>
              <a:rPr lang="en-US" dirty="0"/>
              <a:t> </a:t>
            </a:r>
            <a:r>
              <a:rPr lang="en-US" dirty="0" err="1"/>
              <a:t>došlo</a:t>
            </a:r>
            <a:r>
              <a:rPr lang="en-US" dirty="0"/>
              <a:t> do </a:t>
            </a:r>
            <a:r>
              <a:rPr lang="en-US" dirty="0" err="1"/>
              <a:t>kršenja</a:t>
            </a:r>
            <a:r>
              <a:rPr lang="en-US" dirty="0"/>
              <a:t> </a:t>
            </a:r>
            <a:r>
              <a:rPr lang="en-US" dirty="0" err="1"/>
              <a:t>ljudskih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zdravstvenih</a:t>
            </a:r>
            <a:r>
              <a:rPr lang="en-US" dirty="0"/>
              <a:t> </a:t>
            </a:r>
            <a:r>
              <a:rPr lang="en-US" dirty="0" err="1"/>
              <a:t>radnika</a:t>
            </a:r>
            <a:r>
              <a:rPr lang="en-US" dirty="0"/>
              <a:t> (</a:t>
            </a:r>
            <a:r>
              <a:rPr lang="en-US" dirty="0" err="1"/>
              <a:t>lekara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medicinskih</a:t>
            </a:r>
            <a:r>
              <a:rPr lang="en-US" dirty="0"/>
              <a:t> </a:t>
            </a:r>
            <a:r>
              <a:rPr lang="en-US" dirty="0" err="1"/>
              <a:t>sestri</a:t>
            </a:r>
            <a:r>
              <a:rPr lang="en-US" dirty="0"/>
              <a:t>/</a:t>
            </a:r>
            <a:r>
              <a:rPr lang="en-US" dirty="0" err="1"/>
              <a:t>tehničara</a:t>
            </a:r>
            <a:r>
              <a:rPr lang="en-US" dirty="0"/>
              <a:t>) </a:t>
            </a:r>
            <a:r>
              <a:rPr lang="en-US" dirty="0" err="1"/>
              <a:t>jer</a:t>
            </a:r>
            <a:r>
              <a:rPr lang="en-US" dirty="0"/>
              <a:t> je </a:t>
            </a:r>
            <a:r>
              <a:rPr lang="en-US" dirty="0" err="1"/>
              <a:t>više</a:t>
            </a:r>
            <a:r>
              <a:rPr lang="en-US" dirty="0"/>
              <a:t> od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zdravstvenih</a:t>
            </a:r>
            <a:r>
              <a:rPr lang="en-US" dirty="0"/>
              <a:t> </a:t>
            </a:r>
            <a:r>
              <a:rPr lang="en-US" dirty="0" err="1"/>
              <a:t>radnika</a:t>
            </a:r>
            <a:r>
              <a:rPr lang="en-US" dirty="0"/>
              <a:t> </a:t>
            </a:r>
            <a:r>
              <a:rPr lang="en-US" dirty="0" err="1"/>
              <a:t>odgovorilo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ljudska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kršena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ugrođena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trajanja</a:t>
            </a:r>
            <a:r>
              <a:rPr lang="en-US" dirty="0"/>
              <a:t> </a:t>
            </a:r>
            <a:r>
              <a:rPr lang="en-US" dirty="0" err="1"/>
              <a:t>epidemije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Međutim</a:t>
            </a:r>
            <a:r>
              <a:rPr lang="en-US" dirty="0"/>
              <a:t>, </a:t>
            </a:r>
            <a:r>
              <a:rPr lang="en-US" dirty="0" err="1"/>
              <a:t>analizom</a:t>
            </a:r>
            <a:r>
              <a:rPr lang="en-US" dirty="0"/>
              <a:t> </a:t>
            </a:r>
            <a:r>
              <a:rPr lang="en-US" dirty="0" err="1"/>
              <a:t>ostalih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u </a:t>
            </a:r>
            <a:r>
              <a:rPr lang="en-US" dirty="0" err="1"/>
              <a:t>upitniku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analizom</a:t>
            </a:r>
            <a:r>
              <a:rPr lang="en-US" dirty="0"/>
              <a:t> </a:t>
            </a:r>
            <a:r>
              <a:rPr lang="en-US" dirty="0" err="1"/>
              <a:t>velikog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dodatnih</a:t>
            </a:r>
            <a:r>
              <a:rPr lang="en-US" dirty="0"/>
              <a:t> </a:t>
            </a:r>
            <a:r>
              <a:rPr lang="en-US" dirty="0" err="1"/>
              <a:t>komentara</a:t>
            </a:r>
            <a:r>
              <a:rPr lang="en-US" dirty="0"/>
              <a:t> u </a:t>
            </a:r>
            <a:r>
              <a:rPr lang="en-US" dirty="0" err="1"/>
              <a:t>upitniku</a:t>
            </a:r>
            <a:r>
              <a:rPr lang="en-US" dirty="0"/>
              <a:t>, </a:t>
            </a:r>
            <a:r>
              <a:rPr lang="sr-Latn-RS" dirty="0"/>
              <a:t>shvatili smo </a:t>
            </a:r>
            <a:r>
              <a:rPr lang="en-US" dirty="0"/>
              <a:t>da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dodatno</a:t>
            </a:r>
            <a:r>
              <a:rPr lang="en-US" dirty="0"/>
              <a:t> </a:t>
            </a:r>
            <a:r>
              <a:rPr lang="en-US" dirty="0" err="1"/>
              <a:t>edukovati</a:t>
            </a:r>
            <a:r>
              <a:rPr lang="en-US" dirty="0"/>
              <a:t> </a:t>
            </a:r>
            <a:r>
              <a:rPr lang="en-US" dirty="0" err="1"/>
              <a:t>zdravstvene</a:t>
            </a:r>
            <a:r>
              <a:rPr lang="en-US" dirty="0"/>
              <a:t> </a:t>
            </a:r>
            <a:r>
              <a:rPr lang="en-US" dirty="0" err="1"/>
              <a:t>radnike</a:t>
            </a:r>
            <a:r>
              <a:rPr lang="en-US" dirty="0"/>
              <a:t> o </a:t>
            </a:r>
            <a:r>
              <a:rPr lang="en-US" dirty="0" err="1"/>
              <a:t>osnovnim</a:t>
            </a:r>
            <a:r>
              <a:rPr lang="en-US" dirty="0"/>
              <a:t> </a:t>
            </a:r>
            <a:r>
              <a:rPr lang="en-US" dirty="0" err="1"/>
              <a:t>ljudskim</a:t>
            </a:r>
            <a:r>
              <a:rPr lang="en-US" dirty="0"/>
              <a:t> </a:t>
            </a:r>
            <a:r>
              <a:rPr lang="en-US" dirty="0" err="1"/>
              <a:t>pravima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prepoznavanju </a:t>
            </a:r>
            <a:r>
              <a:rPr lang="en-US" dirty="0" err="1"/>
              <a:t>njihov</a:t>
            </a:r>
            <a:r>
              <a:rPr lang="sr-Latn-RS" dirty="0"/>
              <a:t>ih</a:t>
            </a:r>
            <a:r>
              <a:rPr lang="en-US" dirty="0"/>
              <a:t> </a:t>
            </a:r>
            <a:r>
              <a:rPr lang="en-US" dirty="0" err="1"/>
              <a:t>kršenj</a:t>
            </a:r>
            <a:r>
              <a:rPr lang="sr-Latn-RS" dirty="0"/>
              <a:t>a, kao i o posebnim domenima ljudskih prava i pravima na njihovo ostvarivanje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U ovom istraživanju smo i</a:t>
            </a:r>
            <a:r>
              <a:rPr lang="en-US" dirty="0" err="1"/>
              <a:t>dentifikovali</a:t>
            </a:r>
            <a:r>
              <a:rPr lang="en-US" dirty="0"/>
              <a:t> u </a:t>
            </a:r>
            <a:r>
              <a:rPr lang="en-US" dirty="0" err="1"/>
              <a:t>kojim</a:t>
            </a:r>
            <a:r>
              <a:rPr lang="en-US" dirty="0"/>
              <a:t> </a:t>
            </a:r>
            <a:r>
              <a:rPr lang="en-US" dirty="0" err="1"/>
              <a:t>sferama</a:t>
            </a:r>
            <a:r>
              <a:rPr lang="en-US" dirty="0"/>
              <a:t> je </a:t>
            </a:r>
            <a:r>
              <a:rPr lang="en-US" dirty="0" err="1"/>
              <a:t>došlo</a:t>
            </a:r>
            <a:r>
              <a:rPr lang="en-US" dirty="0"/>
              <a:t> do </a:t>
            </a:r>
            <a:r>
              <a:rPr lang="en-US" dirty="0" err="1"/>
              <a:t>kršenja</a:t>
            </a:r>
            <a:r>
              <a:rPr lang="en-US" dirty="0"/>
              <a:t> </a:t>
            </a:r>
            <a:r>
              <a:rPr lang="en-US" dirty="0" err="1"/>
              <a:t>ljudskih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sr-Latn-RS" dirty="0"/>
              <a:t> zdravstvenih radnika u uslovima covid 19 pandemije</a:t>
            </a:r>
            <a:r>
              <a:rPr lang="en-US" dirty="0"/>
              <a:t>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2855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7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8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9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0" name="Isosceles Triangle 10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" name="Isosceles Triangle 11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Čuvar mesta za sadržaj 6">
            <a:extLst>
              <a:ext uri="{FF2B5EF4-FFF2-40B4-BE49-F238E27FC236}">
                <a16:creationId xmlns:a16="http://schemas.microsoft.com/office/drawing/2014/main" id="{EA4C717C-DB45-4009-9F67-97738E69A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533" y="1131994"/>
            <a:ext cx="7846810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5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Čuvar mesta za sadržaj 3">
            <a:extLst>
              <a:ext uri="{FF2B5EF4-FFF2-40B4-BE49-F238E27FC236}">
                <a16:creationId xmlns:a16="http://schemas.microsoft.com/office/drawing/2014/main" id="{809C55D3-2604-444D-8869-7390E35F0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1632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9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Čuvar mesta za sadržaj 3">
            <a:extLst>
              <a:ext uri="{FF2B5EF4-FFF2-40B4-BE49-F238E27FC236}">
                <a16:creationId xmlns:a16="http://schemas.microsoft.com/office/drawing/2014/main" id="{E421EB11-A841-4B8B-A35E-16138C151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1632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40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Čuvar mesta za sadržaj 3">
            <a:extLst>
              <a:ext uri="{FF2B5EF4-FFF2-40B4-BE49-F238E27FC236}">
                <a16:creationId xmlns:a16="http://schemas.microsoft.com/office/drawing/2014/main" id="{B91A2ACC-1207-4CE9-A78A-54568F974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533" y="1131994"/>
            <a:ext cx="7846810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96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Čuvar mesta za sadržaj 3">
            <a:extLst>
              <a:ext uri="{FF2B5EF4-FFF2-40B4-BE49-F238E27FC236}">
                <a16:creationId xmlns:a16="http://schemas.microsoft.com/office/drawing/2014/main" id="{35A02685-73E0-48AC-BD18-CDBF1150A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533" y="1131994"/>
            <a:ext cx="7846810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86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Čuvar mesta za sadržaj 3">
            <a:extLst>
              <a:ext uri="{FF2B5EF4-FFF2-40B4-BE49-F238E27FC236}">
                <a16:creationId xmlns:a16="http://schemas.microsoft.com/office/drawing/2014/main" id="{DF350C45-3096-46B0-BDC0-7F8368042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11553"/>
      </p:ext>
    </p:extLst>
  </p:cSld>
  <p:clrMapOvr>
    <a:masterClrMapping/>
  </p:clrMapOvr>
</p:sld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spek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771</Words>
  <Application>Microsoft Office PowerPoint</Application>
  <PresentationFormat>Široki ekran</PresentationFormat>
  <Paragraphs>31</Paragraphs>
  <Slides>39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39</vt:i4>
      </vt:variant>
    </vt:vector>
  </HeadingPairs>
  <TitlesOfParts>
    <vt:vector size="43" baseType="lpstr">
      <vt:lpstr>Arial</vt:lpstr>
      <vt:lpstr>Trebuchet MS</vt:lpstr>
      <vt:lpstr>Wingdings 3</vt:lpstr>
      <vt:lpstr>Aspekt</vt:lpstr>
      <vt:lpstr>Stav zdravstvenih radnika o eventualnom postojanju  kršenja njihovih ljudskih prava u uslovima covid 19 - BTD projekat</vt:lpstr>
      <vt:lpstr>Ogromno interesovanje te je planirani broj ispitanika veoma brzo premašen!</vt:lpstr>
      <vt:lpstr>Šta ste po zanimanju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U kojim sferama je došlo do kršenja ljudskih prava?</vt:lpstr>
      <vt:lpstr>U kojim sferama je došlo do kršenja ljudskih prava?</vt:lpstr>
      <vt:lpstr>U kojim sferama je došlo do kršenja ljudskih prava?</vt:lpstr>
      <vt:lpstr>Potrebno je dodatno edukovati zdravstvene radnike o osnovnim ljudskim pravima!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 zdravstvenih radnika o eventualnom postojanju  kršenja njihovih ljudskih prava u uslovima covid 19 - BTD projekat</dc:title>
  <dc:creator>Gorica Đokić</dc:creator>
  <cp:lastModifiedBy>Gorica Đokić</cp:lastModifiedBy>
  <cp:revision>12</cp:revision>
  <dcterms:created xsi:type="dcterms:W3CDTF">2021-11-29T22:19:42Z</dcterms:created>
  <dcterms:modified xsi:type="dcterms:W3CDTF">2021-12-08T20:49:56Z</dcterms:modified>
</cp:coreProperties>
</file>